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Default Extension="wdp" ContentType="image/vnd.ms-photo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notesMasterIdLst>
    <p:notesMasterId r:id="rId24"/>
  </p:notes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24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D7F61-4DAF-A644-AEA8-56944722C93E}" type="datetimeFigureOut">
              <a:rPr lang="en-US" smtClean="0"/>
              <a:t>6/6/16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06C5B-0DCF-484B-B715-4AB3F0CD7B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http://t2rdemo.herokuapp.com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6C5B-0DCF-484B-B715-4AB3F0CD7B4A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Grammatical Relations :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Subject, verb, object, prepositions generated by Statistical parser.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Example:        cooperation -  between  - services     </a:t>
            </a:r>
          </a:p>
          <a:p>
            <a:endParaRPr lang="en-US" sz="24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Semantic Relations: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Agents, patients, </a:t>
            </a:r>
            <a:r>
              <a:rPr lang="en-US" sz="20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experiencer</a:t>
            </a:r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 , theme , locations, temporal, goal</a:t>
            </a:r>
            <a:r>
              <a:rPr lang="en-US" sz="16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Example :        John told a story to Mary.</a:t>
            </a:r>
          </a:p>
          <a:p>
            <a:pPr lvl="5"/>
            <a:r>
              <a:rPr lang="en-US" sz="16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Speaker: John</a:t>
            </a:r>
          </a:p>
          <a:p>
            <a:pPr lvl="5"/>
            <a:r>
              <a:rPr lang="en-US" sz="16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Utterance: a story</a:t>
            </a:r>
          </a:p>
          <a:p>
            <a:pPr lvl="5"/>
            <a:r>
              <a:rPr lang="en-US" sz="16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Hearer: to Mary</a:t>
            </a:r>
          </a:p>
          <a:p>
            <a:endParaRPr lang="en-US" sz="24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NER Entities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LOC, PER, ORG, TMP,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6C5B-0DCF-484B-B715-4AB3F0CD7B4A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DoppelLab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an immersive, cross-reality virtual environment that serves as an active repository of the multimodal sensor data produced by a building and its inhabitants.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6C5B-0DCF-484B-B715-4AB3F0CD7B4A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3896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9955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231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0598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1422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122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732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342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76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595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0BD53-F943-48ED-9BE7-196A8EE66FFC}" type="datetimeFigureOut">
              <a:rPr lang="en-US" smtClean="0"/>
              <a:pPr/>
              <a:t>6/6/16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9D2269-B921-4D54-A147-D7C20EE973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722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wner\AppData\Local\Microsoft\Windows\Temporary Internet Files\Content.IE5\18X3X63O\MP900439472[1].jpg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9667"/>
          <a:stretch/>
        </p:blipFill>
        <p:spPr bwMode="auto">
          <a:xfrm>
            <a:off x="-1044" y="-1"/>
            <a:ext cx="9145044" cy="69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643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latin typeface="Segoe Print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bg1"/>
          </a:solidFill>
          <a:latin typeface="Segoe Prin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http://192.168.1.70:300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http://192.168.1.70:300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Chalkduster"/>
              </a:rPr>
              <a:t>Hello, Intuit !</a:t>
            </a:r>
            <a:endParaRPr lang="en-US" dirty="0">
              <a:latin typeface="Chalkdust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600200"/>
            <a:ext cx="8610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Name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: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Kimia </a:t>
            </a:r>
            <a:r>
              <a:rPr lang="en-US" sz="24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Hassanzadeh</a:t>
            </a:r>
            <a:endParaRPr lang="en-US" sz="24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Degree: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BSc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. Software Eng. (Iran)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MSc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. Software Eng. &amp; Intelligent Systems (</a:t>
            </a:r>
            <a:r>
              <a:rPr lang="en-US" sz="24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UofA</a:t>
            </a: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)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Background</a:t>
            </a:r>
            <a:r>
              <a:rPr lang="en-US" sz="24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: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Semantic Web, Machine Learning, Text Processing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Current: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	Software Developer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22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5334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Validation :</a:t>
            </a:r>
          </a:p>
          <a:p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066800"/>
            <a:ext cx="8458200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1-  Any character other than 0..9 + - / * .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invalid character ASCII code is not in range [40-57] except 44 , that is  comma “ , “ 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2- If * or / appear after opening parenthesis (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Example:   (* and (/ are invalid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3- If number of “ ) “ doesn’t match number of  “ ( “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</a:t>
            </a:r>
            <a:r>
              <a:rPr lang="en-US" dirty="0" err="1" smtClean="0">
                <a:solidFill>
                  <a:srgbClr val="F2F2F2"/>
                </a:solidFill>
              </a:rPr>
              <a:t>parenthesisStack</a:t>
            </a:r>
            <a:r>
              <a:rPr lang="en-US" dirty="0" smtClean="0">
                <a:solidFill>
                  <a:srgbClr val="F2F2F2"/>
                </a:solidFill>
              </a:rPr>
              <a:t> keeps track of “(“, when parser reads “ ) ” it pops 1 “ ( “ from top of </a:t>
            </a:r>
            <a:r>
              <a:rPr lang="en-US" dirty="0" err="1" smtClean="0">
                <a:solidFill>
                  <a:srgbClr val="F2F2F2"/>
                </a:solidFill>
              </a:rPr>
              <a:t>parenthesisStack</a:t>
            </a:r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4- Multiple decimal points in 1 number is invalid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Example:   2.3.5 is invalid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a Boolean variable </a:t>
            </a:r>
            <a:r>
              <a:rPr lang="en-US" dirty="0" err="1" smtClean="0">
                <a:solidFill>
                  <a:srgbClr val="F2F2F2"/>
                </a:solidFill>
              </a:rPr>
              <a:t>decimalPointExists</a:t>
            </a:r>
            <a:r>
              <a:rPr lang="en-US" dirty="0" smtClean="0">
                <a:solidFill>
                  <a:srgbClr val="F2F2F2"/>
                </a:solidFill>
              </a:rPr>
              <a:t> is used for detecting the first occurrence of “ . ”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5- “ ) ” after decimal point is invalid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Example:  (2.) is invalid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6- 	Blank </a:t>
            </a:r>
            <a:r>
              <a:rPr lang="en-US" dirty="0" smtClean="0">
                <a:solidFill>
                  <a:srgbClr val="F2F2F2"/>
                </a:solidFill>
              </a:rPr>
              <a:t>space in equation is also </a:t>
            </a:r>
            <a:r>
              <a:rPr lang="en-US" dirty="0" smtClean="0">
                <a:solidFill>
                  <a:srgbClr val="F2F2F2"/>
                </a:solidFill>
              </a:rPr>
              <a:t>invalid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  Example: 2 +    2 is invalid , 2+2 is valid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6096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PostFix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Conversion Algorithm:</a:t>
            </a:r>
          </a:p>
          <a:p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4582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Only passes through if character is validated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Using helper Stack and postfix array to convert infix to postfix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Associated Priorities:  “(” : 0 , “)”: 1 , “+”: 2 , “-”: 2 , “/” : 3 , “*”: 4, “number”:4</a:t>
            </a:r>
          </a:p>
          <a:p>
            <a:pPr marL="285750" indent="-285750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1- if character is Operator (using ASCII code to find out)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- push a </a:t>
            </a:r>
            <a:r>
              <a:rPr lang="en-US" dirty="0" err="1" smtClean="0">
                <a:solidFill>
                  <a:srgbClr val="F2F2F2"/>
                </a:solidFill>
              </a:rPr>
              <a:t>json</a:t>
            </a:r>
            <a:r>
              <a:rPr lang="en-US" dirty="0" smtClean="0">
                <a:solidFill>
                  <a:srgbClr val="F2F2F2"/>
                </a:solidFill>
              </a:rPr>
              <a:t> </a:t>
            </a:r>
            <a:r>
              <a:rPr lang="en-US" dirty="0" smtClean="0">
                <a:solidFill>
                  <a:srgbClr val="FF6600"/>
                </a:solidFill>
              </a:rPr>
              <a:t>object </a:t>
            </a:r>
            <a:r>
              <a:rPr lang="en-US" dirty="0" smtClean="0">
                <a:solidFill>
                  <a:srgbClr val="F2F2F2"/>
                </a:solidFill>
              </a:rPr>
              <a:t>with value, type &amp; priority of operand to a </a:t>
            </a:r>
            <a:r>
              <a:rPr lang="en-US" dirty="0" smtClean="0">
                <a:solidFill>
                  <a:srgbClr val="FF6600"/>
                </a:solidFill>
              </a:rPr>
              <a:t>helper </a:t>
            </a:r>
            <a:r>
              <a:rPr lang="en-US" dirty="0" smtClean="0">
                <a:solidFill>
                  <a:srgbClr val="F2F2F2"/>
                </a:solidFill>
              </a:rPr>
              <a:t>Stack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if priority associated to this object is less or equal than top of helper Stack, do a while loop and pop top from helper Stack and push it to </a:t>
            </a:r>
            <a:r>
              <a:rPr lang="en-US" dirty="0" smtClean="0">
                <a:solidFill>
                  <a:srgbClr val="FF6600"/>
                </a:solidFill>
              </a:rPr>
              <a:t>postfix </a:t>
            </a:r>
            <a:r>
              <a:rPr lang="en-US" dirty="0" smtClean="0">
                <a:solidFill>
                  <a:srgbClr val="F2F2F2"/>
                </a:solidFill>
              </a:rPr>
              <a:t>array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 and then push new object to helper Stack</a:t>
            </a: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Example </a:t>
            </a:r>
            <a:r>
              <a:rPr lang="en-US" dirty="0" err="1" smtClean="0">
                <a:solidFill>
                  <a:srgbClr val="F2F2F2"/>
                </a:solidFill>
              </a:rPr>
              <a:t>json</a:t>
            </a:r>
            <a:r>
              <a:rPr lang="en-US" dirty="0" smtClean="0">
                <a:solidFill>
                  <a:srgbClr val="F2F2F2"/>
                </a:solidFill>
              </a:rPr>
              <a:t> object { value: “+” , type: “Operator”, priority: 2} 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2-else if character </a:t>
            </a:r>
            <a:r>
              <a:rPr lang="en-US" dirty="0" smtClean="0">
                <a:solidFill>
                  <a:srgbClr val="F2F2F2"/>
                </a:solidFill>
              </a:rPr>
              <a:t>is</a:t>
            </a:r>
            <a:r>
              <a:rPr lang="en-US" dirty="0" smtClean="0">
                <a:solidFill>
                  <a:srgbClr val="F2F2F2"/>
                </a:solidFill>
              </a:rPr>
              <a:t> number or </a:t>
            </a:r>
            <a:r>
              <a:rPr lang="en-US" dirty="0" smtClean="0">
                <a:solidFill>
                  <a:srgbClr val="F2F2F2"/>
                </a:solidFill>
              </a:rPr>
              <a:t>d</a:t>
            </a:r>
            <a:r>
              <a:rPr lang="en-US" dirty="0" smtClean="0">
                <a:solidFill>
                  <a:srgbClr val="F2F2F2"/>
                </a:solidFill>
              </a:rPr>
              <a:t>ecimal (</a:t>
            </a:r>
            <a:r>
              <a:rPr lang="en-US" dirty="0" smtClean="0">
                <a:solidFill>
                  <a:srgbClr val="F2F2F2"/>
                </a:solidFill>
              </a:rPr>
              <a:t>using ASCII code to find out</a:t>
            </a:r>
            <a:r>
              <a:rPr lang="en-US" dirty="0" smtClean="0">
                <a:solidFill>
                  <a:srgbClr val="F2F2F2"/>
                </a:solidFill>
              </a:rPr>
              <a:t>)”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</a:t>
            </a:r>
            <a:r>
              <a:rPr lang="en-US" dirty="0" smtClean="0">
                <a:solidFill>
                  <a:srgbClr val="F2F2F2"/>
                </a:solidFill>
              </a:rPr>
              <a:t>- if decimal pop last item from postfix, and append . to it, then push it back to postfix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  </a:t>
            </a:r>
            <a:r>
              <a:rPr lang="en-US" dirty="0" smtClean="0">
                <a:solidFill>
                  <a:srgbClr val="FF6600"/>
                </a:solidFill>
              </a:rPr>
              <a:t>note</a:t>
            </a:r>
            <a:r>
              <a:rPr lang="en-US" dirty="0" smtClean="0">
                <a:solidFill>
                  <a:srgbClr val="F2F2F2"/>
                </a:solidFill>
              </a:rPr>
              <a:t>: .2 is converted to 0.2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	- if it’s a number push an object with its value, type, priority  to postfix.     </a:t>
            </a: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Example </a:t>
            </a:r>
            <a:r>
              <a:rPr lang="en-US" dirty="0" err="1" smtClean="0">
                <a:solidFill>
                  <a:srgbClr val="F2F2F2"/>
                </a:solidFill>
              </a:rPr>
              <a:t>json</a:t>
            </a:r>
            <a:r>
              <a:rPr lang="en-US" dirty="0" smtClean="0">
                <a:solidFill>
                  <a:srgbClr val="F2F2F2"/>
                </a:solidFill>
              </a:rPr>
              <a:t> object { value: </a:t>
            </a:r>
            <a:r>
              <a:rPr lang="en-US" dirty="0" smtClean="0">
                <a:solidFill>
                  <a:srgbClr val="F2F2F2"/>
                </a:solidFill>
              </a:rPr>
              <a:t>“0.2” </a:t>
            </a:r>
            <a:r>
              <a:rPr lang="en-US" dirty="0" smtClean="0">
                <a:solidFill>
                  <a:srgbClr val="F2F2F2"/>
                </a:solidFill>
              </a:rPr>
              <a:t>, type: “</a:t>
            </a:r>
            <a:r>
              <a:rPr lang="en-US" dirty="0" smtClean="0">
                <a:solidFill>
                  <a:srgbClr val="F2F2F2"/>
                </a:solidFill>
              </a:rPr>
              <a:t>Operand”</a:t>
            </a:r>
            <a:r>
              <a:rPr lang="en-US" dirty="0" smtClean="0">
                <a:solidFill>
                  <a:srgbClr val="F2F2F2"/>
                </a:solidFill>
              </a:rPr>
              <a:t>, priority:</a:t>
            </a:r>
            <a:r>
              <a:rPr lang="en-US" dirty="0" smtClean="0">
                <a:solidFill>
                  <a:srgbClr val="F2F2F2"/>
                </a:solidFill>
              </a:rPr>
              <a:t> 4}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3- else if character is “(“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push it to helper stack with </a:t>
            </a:r>
            <a:r>
              <a:rPr lang="en-US" dirty="0" err="1" smtClean="0">
                <a:solidFill>
                  <a:srgbClr val="F2F2F2"/>
                </a:solidFill>
              </a:rPr>
              <a:t>json</a:t>
            </a:r>
            <a:r>
              <a:rPr lang="en-US" dirty="0" smtClean="0">
                <a:solidFill>
                  <a:srgbClr val="F2F2F2"/>
                </a:solidFill>
              </a:rPr>
              <a:t> object of its value, type, priority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push it to parenthesis stack for validation purpose 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57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1" name="Rectangle 160"/>
          <p:cNvSpPr/>
          <p:nvPr/>
        </p:nvSpPr>
        <p:spPr>
          <a:xfrm>
            <a:off x="2057400" y="47998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12192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80772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7056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60960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4102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8006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33528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9624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26670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20574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096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PostFix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Conversion Algorithm:</a:t>
            </a:r>
          </a:p>
          <a:p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458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4</a:t>
            </a:r>
            <a:r>
              <a:rPr lang="en-US" dirty="0" smtClean="0">
                <a:solidFill>
                  <a:srgbClr val="F2F2F2"/>
                </a:solidFill>
              </a:rPr>
              <a:t>- else  character is “ ) “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do a while loop to pop items from helper stack and push them to postfix , until it reaches “ ( “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	pop a “ ( “ parenthesis stack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5- pop anything remained in helper stack and push it to postfix</a:t>
            </a: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Example: 2*(3*4</a:t>
            </a:r>
            <a:r>
              <a:rPr lang="en-US" dirty="0" smtClean="0">
                <a:solidFill>
                  <a:srgbClr val="FF6600"/>
                </a:solidFill>
              </a:rPr>
              <a:t>+</a:t>
            </a:r>
            <a:r>
              <a:rPr lang="en-US" dirty="0" smtClean="0">
                <a:solidFill>
                  <a:srgbClr val="FF6600"/>
                </a:solidFill>
              </a:rPr>
              <a:t>2) </a:t>
            </a:r>
            <a:r>
              <a:rPr lang="en-US" dirty="0" err="1" smtClean="0">
                <a:solidFill>
                  <a:srgbClr val="FF66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 2 3 4 * 2+ *</a:t>
            </a:r>
            <a:endParaRPr lang="en-US" dirty="0" smtClean="0">
              <a:solidFill>
                <a:srgbClr val="FF6600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19200" y="2971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90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624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0574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670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102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86400" y="35044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768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864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29000" y="3428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800600" y="3504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153400" y="31996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096000" y="3275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295400" y="4723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34290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8006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624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67056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6781800" y="35044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61722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7818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96000" y="3504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60960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7467600" y="29710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7467600" y="3275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077200" y="3809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8153400" y="35044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75438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8153400" y="42664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467600" y="3504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7467600" y="3733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1295400" y="50284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609600" y="47998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609600" y="51046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1219200" y="5638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1295400" y="53332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6858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2954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096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6096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26670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2743200" y="50284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2133600" y="47998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2057400" y="51046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2667000" y="5638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2743200" y="53332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21336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7432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20574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20574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69" name="Rectangle 168"/>
          <p:cNvSpPr/>
          <p:nvPr/>
        </p:nvSpPr>
        <p:spPr>
          <a:xfrm>
            <a:off x="3352800" y="4799806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69"/>
          <p:cNvSpPr/>
          <p:nvPr/>
        </p:nvSpPr>
        <p:spPr>
          <a:xfrm>
            <a:off x="39624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4038600" y="50284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2" name="TextBox 171"/>
          <p:cNvSpPr txBox="1"/>
          <p:nvPr/>
        </p:nvSpPr>
        <p:spPr>
          <a:xfrm>
            <a:off x="3352800" y="48760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3352800" y="51046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3962400" y="5638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4038600" y="53332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176" name="TextBox 175"/>
          <p:cNvSpPr txBox="1"/>
          <p:nvPr/>
        </p:nvSpPr>
        <p:spPr>
          <a:xfrm>
            <a:off x="34290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0386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3528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33528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038600" y="47236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0" name="Rectangle 179"/>
          <p:cNvSpPr/>
          <p:nvPr/>
        </p:nvSpPr>
        <p:spPr>
          <a:xfrm>
            <a:off x="6096000" y="4799806"/>
            <a:ext cx="381000" cy="1295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Rectangle 180"/>
          <p:cNvSpPr/>
          <p:nvPr/>
        </p:nvSpPr>
        <p:spPr>
          <a:xfrm>
            <a:off x="67056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6096000" y="4723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6096000" y="51808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84" name="TextBox 183"/>
          <p:cNvSpPr txBox="1"/>
          <p:nvPr/>
        </p:nvSpPr>
        <p:spPr>
          <a:xfrm>
            <a:off x="60960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85" name="TextBox 184"/>
          <p:cNvSpPr txBox="1"/>
          <p:nvPr/>
        </p:nvSpPr>
        <p:spPr>
          <a:xfrm>
            <a:off x="6705600" y="56380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87" name="TextBox 186"/>
          <p:cNvSpPr txBox="1"/>
          <p:nvPr/>
        </p:nvSpPr>
        <p:spPr>
          <a:xfrm>
            <a:off x="61722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7818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0960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0" name="TextBox 189"/>
          <p:cNvSpPr txBox="1"/>
          <p:nvPr/>
        </p:nvSpPr>
        <p:spPr>
          <a:xfrm>
            <a:off x="6096000" y="5790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93" name="Rectangle 192"/>
          <p:cNvSpPr/>
          <p:nvPr/>
        </p:nvSpPr>
        <p:spPr>
          <a:xfrm>
            <a:off x="8077200" y="47998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75438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1534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6096000" y="4952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24" name="Rectangle 223"/>
          <p:cNvSpPr/>
          <p:nvPr/>
        </p:nvSpPr>
        <p:spPr>
          <a:xfrm>
            <a:off x="4800600" y="4799806"/>
            <a:ext cx="381000" cy="1295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TextBox 225"/>
          <p:cNvSpPr txBox="1"/>
          <p:nvPr/>
        </p:nvSpPr>
        <p:spPr>
          <a:xfrm>
            <a:off x="4800600" y="4723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4800600" y="51808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28" name="TextBox 227"/>
          <p:cNvSpPr txBox="1"/>
          <p:nvPr/>
        </p:nvSpPr>
        <p:spPr>
          <a:xfrm>
            <a:off x="48006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0" name="TextBox 229"/>
          <p:cNvSpPr txBox="1"/>
          <p:nvPr/>
        </p:nvSpPr>
        <p:spPr>
          <a:xfrm>
            <a:off x="48768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5486400" y="6095206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8006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3" name="TextBox 232"/>
          <p:cNvSpPr txBox="1"/>
          <p:nvPr/>
        </p:nvSpPr>
        <p:spPr>
          <a:xfrm>
            <a:off x="4800600" y="5790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4800600" y="4952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35" name="Rectangle 234"/>
          <p:cNvSpPr/>
          <p:nvPr/>
        </p:nvSpPr>
        <p:spPr>
          <a:xfrm>
            <a:off x="5410200" y="4876006"/>
            <a:ext cx="3810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TextBox 235"/>
          <p:cNvSpPr txBox="1"/>
          <p:nvPr/>
        </p:nvSpPr>
        <p:spPr>
          <a:xfrm>
            <a:off x="5486400" y="5104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5410200" y="5714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38" name="TextBox 237"/>
          <p:cNvSpPr txBox="1"/>
          <p:nvPr/>
        </p:nvSpPr>
        <p:spPr>
          <a:xfrm>
            <a:off x="5486400" y="5409406"/>
            <a:ext cx="25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endParaRPr lang="en-US" dirty="0"/>
          </a:p>
        </p:txBody>
      </p:sp>
      <p:sp>
        <p:nvSpPr>
          <p:cNvPr id="239" name="Rectangle 238"/>
          <p:cNvSpPr/>
          <p:nvPr/>
        </p:nvSpPr>
        <p:spPr>
          <a:xfrm>
            <a:off x="7467600" y="4723606"/>
            <a:ext cx="3810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TextBox 239"/>
          <p:cNvSpPr txBox="1"/>
          <p:nvPr/>
        </p:nvSpPr>
        <p:spPr>
          <a:xfrm>
            <a:off x="7467600" y="518080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41" name="TextBox 240"/>
          <p:cNvSpPr txBox="1"/>
          <p:nvPr/>
        </p:nvSpPr>
        <p:spPr>
          <a:xfrm>
            <a:off x="7467600" y="5333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2" name="TextBox 241"/>
          <p:cNvSpPr txBox="1"/>
          <p:nvPr/>
        </p:nvSpPr>
        <p:spPr>
          <a:xfrm>
            <a:off x="7467600" y="55618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3" name="TextBox 242"/>
          <p:cNvSpPr txBox="1"/>
          <p:nvPr/>
        </p:nvSpPr>
        <p:spPr>
          <a:xfrm>
            <a:off x="7467600" y="57904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44" name="TextBox 243"/>
          <p:cNvSpPr txBox="1"/>
          <p:nvPr/>
        </p:nvSpPr>
        <p:spPr>
          <a:xfrm>
            <a:off x="7467600" y="49522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7467600" y="472360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46" name="TextBox 245"/>
          <p:cNvSpPr txBox="1"/>
          <p:nvPr/>
        </p:nvSpPr>
        <p:spPr>
          <a:xfrm>
            <a:off x="7467600" y="46474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cxnSp>
        <p:nvCxnSpPr>
          <p:cNvPr id="248" name="Straight Connector 247"/>
          <p:cNvCxnSpPr/>
          <p:nvPr/>
        </p:nvCxnSpPr>
        <p:spPr>
          <a:xfrm rot="5400000">
            <a:off x="-229394" y="4876006"/>
            <a:ext cx="3963194" cy="794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rot="5400000">
            <a:off x="1219200" y="4876006"/>
            <a:ext cx="3963194" cy="794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rot="5400000">
            <a:off x="2590800" y="4875212"/>
            <a:ext cx="3963194" cy="794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rot="5400000">
            <a:off x="4038203" y="4724003"/>
            <a:ext cx="3810794" cy="1588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rot="5400000">
            <a:off x="5409803" y="4724003"/>
            <a:ext cx="3810794" cy="1588"/>
          </a:xfrm>
          <a:prstGeom prst="line">
            <a:avLst/>
          </a:prstGeom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304800" y="4647406"/>
            <a:ext cx="8305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2" name="Rectangle 131"/>
          <p:cNvSpPr/>
          <p:nvPr/>
        </p:nvSpPr>
        <p:spPr>
          <a:xfrm>
            <a:off x="53340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0386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25908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13716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096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Calculate postfix:</a:t>
            </a:r>
          </a:p>
          <a:p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4582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Start reading postfix array from beginning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1- if it’s operator , pop 2 previous items from stack, apply the operator and push them back to stack</a:t>
            </a: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2- if it’s operand, push it to stack</a:t>
            </a:r>
          </a:p>
          <a:p>
            <a:pPr marL="285750" indent="-285750"/>
            <a:endParaRPr lang="en-US" dirty="0" smtClean="0">
              <a:solidFill>
                <a:srgbClr val="F2F2F2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Note</a:t>
            </a:r>
            <a:r>
              <a:rPr lang="en-US" dirty="0" smtClean="0">
                <a:solidFill>
                  <a:srgbClr val="F2F2F2"/>
                </a:solidFill>
              </a:rPr>
              <a:t>: Operands are in string format, and </a:t>
            </a:r>
            <a:r>
              <a:rPr lang="en-US" dirty="0" err="1" smtClean="0">
                <a:solidFill>
                  <a:srgbClr val="FF6600"/>
                </a:solidFill>
              </a:rPr>
              <a:t>bignumber.js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err="1" smtClean="0">
                <a:solidFill>
                  <a:srgbClr val="FF6600"/>
                </a:solidFill>
              </a:rPr>
              <a:t>npm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F2F2F2"/>
                </a:solidFill>
              </a:rPr>
              <a:t>library is used to deal with Big Numbers  </a:t>
            </a:r>
          </a:p>
          <a:p>
            <a:pPr marL="285750" indent="-285750"/>
            <a:endParaRPr lang="en-US" dirty="0" smtClean="0">
              <a:solidFill>
                <a:srgbClr val="FF6600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F6600"/>
                </a:solidFill>
              </a:rPr>
              <a:t>Example: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2 3 4 * 2+ 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* </a:t>
            </a:r>
            <a:r>
              <a:rPr lang="en-US" dirty="0" err="1" smtClean="0">
                <a:solidFill>
                  <a:srgbClr val="FF6600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 28</a:t>
            </a:r>
            <a:endParaRPr lang="en-US" dirty="0" smtClean="0">
              <a:solidFill>
                <a:srgbClr val="FF6600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F2F2F2"/>
                </a:solidFill>
              </a:rPr>
              <a:t>   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70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4800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71600" y="4800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148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1600" y="4572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038600" y="45720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667000" y="42672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667000" y="4800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038600" y="4800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54102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667000" y="4572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5334000" y="48006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 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6705600" y="40386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6781800" y="5334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705600" y="4572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6705600" y="48006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7772400" y="3962400"/>
            <a:ext cx="381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7848600" y="52578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772400" y="47244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Chalkduster"/>
                <a:cs typeface="Chalkduster"/>
              </a:rPr>
              <a:t>Equlator</a:t>
            </a:r>
            <a:r>
              <a:rPr lang="en-US" sz="2800" dirty="0" smtClean="0">
                <a:latin typeface="Chalkduster"/>
                <a:cs typeface="Chalkduster"/>
              </a:rPr>
              <a:t> </a:t>
            </a:r>
            <a:r>
              <a:rPr lang="en-US" sz="2800" dirty="0" err="1" smtClean="0">
                <a:latin typeface="Chalkduster"/>
                <a:cs typeface="Chalkduster"/>
              </a:rPr>
              <a:t>WebApp</a:t>
            </a:r>
            <a:r>
              <a:rPr lang="en-US" sz="2800" dirty="0" smtClean="0">
                <a:latin typeface="Chalkduster"/>
                <a:cs typeface="Chalkduster"/>
              </a:rPr>
              <a:t> Demo</a:t>
            </a:r>
            <a:endParaRPr lang="en-US" sz="2800" dirty="0">
              <a:latin typeface="Chalkduster"/>
              <a:cs typeface="Chalkduster"/>
            </a:endParaRPr>
          </a:p>
        </p:txBody>
      </p:sp>
      <p:pic>
        <p:nvPicPr>
          <p:cNvPr id="4" name="Picture 3" descr="Screenshot 2016-06-06 16.26.09.png"/>
          <p:cNvPicPr>
            <a:picLocks noChangeAspect="1"/>
          </p:cNvPicPr>
          <p:nvPr/>
        </p:nvPicPr>
        <p:blipFill>
          <a:blip r:embed="rId3"/>
          <a:srcRect l="3046" t="24193" r="12683" b="16254"/>
          <a:stretch>
            <a:fillRect/>
          </a:stretch>
        </p:blipFill>
        <p:spPr>
          <a:xfrm>
            <a:off x="1371600" y="3886200"/>
            <a:ext cx="6324600" cy="2438400"/>
          </a:xfrm>
          <a:prstGeom prst="rect">
            <a:avLst/>
          </a:prstGeom>
        </p:spPr>
      </p:pic>
      <p:pic>
        <p:nvPicPr>
          <p:cNvPr id="5" name="Picture 4" descr="Screenshot 2016-06-06 16.31.36.png"/>
          <p:cNvPicPr>
            <a:picLocks noChangeAspect="1"/>
          </p:cNvPicPr>
          <p:nvPr/>
        </p:nvPicPr>
        <p:blipFill>
          <a:blip r:embed="rId4"/>
          <a:srcRect t="30769" r="1205"/>
          <a:stretch>
            <a:fillRect/>
          </a:stretch>
        </p:blipFill>
        <p:spPr>
          <a:xfrm>
            <a:off x="1371600" y="1143000"/>
            <a:ext cx="62484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duster"/>
                <a:cs typeface="Chalkduster"/>
              </a:rPr>
              <a:t>Mobile Calculator App</a:t>
            </a:r>
            <a:endParaRPr lang="en-US" sz="2800" dirty="0">
              <a:latin typeface="Chalkduster"/>
              <a:cs typeface="Chalkdust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990600"/>
            <a:ext cx="84582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2000" dirty="0" smtClean="0">
                <a:solidFill>
                  <a:schemeClr val="bg1"/>
                </a:solidFill>
              </a:rPr>
              <a:t>Used Android Studio</a:t>
            </a:r>
          </a:p>
          <a:p>
            <a:pPr marL="285750" indent="-285750"/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-    Connects to </a:t>
            </a:r>
            <a:r>
              <a:rPr lang="en-US" sz="2000" dirty="0" err="1" smtClean="0">
                <a:solidFill>
                  <a:srgbClr val="E46C0A"/>
                </a:solidFill>
                <a:latin typeface="Chalkboard SE Regular"/>
                <a:cs typeface="Chalkboard SE Regular"/>
              </a:rPr>
              <a:t>E</a:t>
            </a:r>
            <a:r>
              <a:rPr lang="en-US" sz="2000" dirty="0" err="1" smtClean="0">
                <a:solidFill>
                  <a:srgbClr val="E46C0A"/>
                </a:solidFill>
                <a:latin typeface="Chalkboard SE Regular"/>
                <a:cs typeface="Chalkboard SE Regular"/>
              </a:rPr>
              <a:t>qulator</a:t>
            </a:r>
            <a:r>
              <a:rPr lang="en-US" sz="2000" dirty="0" smtClean="0">
                <a:solidFill>
                  <a:srgbClr val="E46C0A"/>
                </a:solidFill>
                <a:latin typeface="Chalkboard SE Regular"/>
                <a:cs typeface="Chalkboard SE Regular"/>
              </a:rPr>
              <a:t> server </a:t>
            </a:r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that is running on port 3000</a:t>
            </a:r>
          </a:p>
          <a:p>
            <a:pPr marL="285750" indent="-285750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  by Sending a GET request to </a:t>
            </a:r>
            <a:r>
              <a:rPr sz="2000" dirty="0" smtClean="0">
                <a:solidFill>
                  <a:schemeClr val="bg1"/>
                </a:solidFill>
                <a:latin typeface="Chalkboard SE Regular"/>
                <a:cs typeface="Chalkboard SE Regular"/>
                <a:hlinkClick r:id="rId3"/>
              </a:rPr>
              <a:t>http</a:t>
            </a:r>
            <a:r>
              <a:rPr sz="2000" dirty="0" smtClean="0">
                <a:solidFill>
                  <a:schemeClr val="bg1"/>
                </a:solidFill>
                <a:latin typeface="Chalkboard SE Regular"/>
                <a:cs typeface="Chalkboard SE Regular"/>
                <a:hlinkClick r:id="rId3"/>
              </a:rPr>
              <a:t>://192.168.1.70:3000</a:t>
            </a:r>
            <a:r>
              <a:rPr sz="2000" dirty="0" smtClean="0">
                <a:solidFill>
                  <a:schemeClr val="bg1"/>
                </a:solidFill>
                <a:latin typeface="Chalkboard SE Regular"/>
                <a:cs typeface="Chalkboard SE Regular"/>
                <a:hlinkClick r:id="rId3"/>
              </a:rPr>
              <a:t>/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  </a:t>
            </a:r>
          </a:p>
          <a:p>
            <a:pPr marL="285750" indent="-285750"/>
            <a:endParaRPr lang="en-CA" sz="20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pPr marL="285750" indent="-285750">
              <a:buFontTx/>
              <a:buChar char="-"/>
            </a:pPr>
            <a:r>
              <a:rPr lang="en-CA" sz="2000" dirty="0" smtClean="0">
                <a:solidFill>
                  <a:schemeClr val="accent6">
                    <a:lumMod val="75000"/>
                  </a:schemeClr>
                </a:solidFill>
                <a:latin typeface="Chalkboard SE Regular"/>
                <a:cs typeface="Chalkboard SE Regular"/>
              </a:rPr>
              <a:t>Equation 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is an empty string</a:t>
            </a:r>
          </a:p>
          <a:p>
            <a:pPr marL="285750" indent="-285750"/>
            <a:endParaRPr lang="en-CA" sz="20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pPr marL="285750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Buttons are bound to a method to append character 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t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o </a:t>
            </a:r>
            <a:r>
              <a:rPr lang="en-CA" sz="2000" dirty="0" smtClean="0">
                <a:solidFill>
                  <a:srgbClr val="E46C0A"/>
                </a:solidFill>
                <a:latin typeface="Chalkboard SE Regular"/>
                <a:cs typeface="Chalkboard SE Regular"/>
              </a:rPr>
              <a:t>equation 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string</a:t>
            </a:r>
          </a:p>
          <a:p>
            <a:pPr marL="285750" indent="-285750"/>
            <a:endParaRPr lang="en-CA" sz="20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pPr marL="285750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By pressing “=“ button on calculator, app sends a Post Request to </a:t>
            </a:r>
            <a:r>
              <a:rPr lang="en-CA" sz="20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Equlator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 Server, and receives response in </a:t>
            </a:r>
            <a:r>
              <a:rPr lang="en-CA" sz="2000" dirty="0" err="1" smtClean="0">
                <a:solidFill>
                  <a:schemeClr val="bg1"/>
                </a:solidFill>
                <a:latin typeface="Chalkboard SE Regular"/>
                <a:cs typeface="Chalkboard SE Regular"/>
              </a:rPr>
              <a:t>json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 format</a:t>
            </a:r>
          </a:p>
          <a:p>
            <a:pPr marL="285750" indent="-285750">
              <a:buFontTx/>
              <a:buChar char="-"/>
            </a:pPr>
            <a:endParaRPr lang="en-CA" sz="20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F2F2F2"/>
                </a:solidFill>
                <a:latin typeface="Chalkboard SE Regular"/>
                <a:cs typeface="Chalkboard SE Regular"/>
              </a:rPr>
              <a:t>Memory is an empty string to cache result 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>
                <a:solidFill>
                  <a:srgbClr val="F2F2F2"/>
                </a:solidFill>
                <a:latin typeface="Chalkboard SE Regular"/>
                <a:cs typeface="Chalkboard SE Regular"/>
              </a:rPr>
              <a:t>MR button reads memory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>
                <a:solidFill>
                  <a:srgbClr val="F2F2F2"/>
                </a:solidFill>
                <a:latin typeface="Chalkboard SE Regular"/>
                <a:cs typeface="Chalkboard SE Regular"/>
              </a:rPr>
              <a:t>MC button clears memory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>
                <a:solidFill>
                  <a:srgbClr val="F2F2F2"/>
                </a:solidFill>
                <a:latin typeface="Chalkboard SE Regular"/>
                <a:cs typeface="Chalkboard SE Regular"/>
              </a:rPr>
              <a:t>MS button saves result to memory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duster"/>
                <a:cs typeface="Chalkduster"/>
              </a:rPr>
              <a:t>Android Calculator Demo</a:t>
            </a:r>
            <a:endParaRPr lang="en-US" sz="2800" dirty="0">
              <a:latin typeface="Chalkduster"/>
              <a:cs typeface="Chalkduster"/>
            </a:endParaRPr>
          </a:p>
        </p:txBody>
      </p:sp>
      <p:pic>
        <p:nvPicPr>
          <p:cNvPr id="8" name="Picture 7" descr="Screenshot 2016-06-06 17.04.44.png"/>
          <p:cNvPicPr>
            <a:picLocks noChangeAspect="1"/>
          </p:cNvPicPr>
          <p:nvPr/>
        </p:nvPicPr>
        <p:blipFill>
          <a:blip r:embed="rId3"/>
          <a:srcRect l="5915" r="3388"/>
          <a:stretch>
            <a:fillRect/>
          </a:stretch>
        </p:blipFill>
        <p:spPr>
          <a:xfrm>
            <a:off x="6324600" y="1219200"/>
            <a:ext cx="2546772" cy="4982815"/>
          </a:xfrm>
          <a:prstGeom prst="rect">
            <a:avLst/>
          </a:prstGeom>
        </p:spPr>
      </p:pic>
      <p:pic>
        <p:nvPicPr>
          <p:cNvPr id="9" name="Picture 8" descr="Screenshot 2016-06-06 17.09.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5752069" cy="3733800"/>
          </a:xfrm>
          <a:prstGeom prst="rect">
            <a:avLst/>
          </a:prstGeom>
        </p:spPr>
      </p:pic>
      <p:pic>
        <p:nvPicPr>
          <p:cNvPr id="7" name="Picture 6" descr="Screenshot 2016-06-06 17.04.34.png"/>
          <p:cNvPicPr>
            <a:picLocks noChangeAspect="1"/>
          </p:cNvPicPr>
          <p:nvPr/>
        </p:nvPicPr>
        <p:blipFill>
          <a:blip r:embed="rId5"/>
          <a:srcRect l="5907" r="5494"/>
          <a:stretch>
            <a:fillRect/>
          </a:stretch>
        </p:blipFill>
        <p:spPr>
          <a:xfrm>
            <a:off x="5715000" y="2057400"/>
            <a:ext cx="240030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duster"/>
                <a:cs typeface="Chalkduster"/>
              </a:rPr>
              <a:t>B2B Car Rental Service</a:t>
            </a:r>
            <a:endParaRPr lang="en-US" sz="2800" dirty="0">
              <a:latin typeface="Chalkduster"/>
              <a:cs typeface="Chalkdust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990600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2000" dirty="0" smtClean="0">
                <a:solidFill>
                  <a:schemeClr val="bg1"/>
                </a:solidFill>
              </a:rPr>
              <a:t>Used </a:t>
            </a:r>
            <a:r>
              <a:rPr lang="en-US" sz="2000" dirty="0" err="1" smtClean="0">
                <a:solidFill>
                  <a:schemeClr val="bg1"/>
                </a:solidFill>
              </a:rPr>
              <a:t>nodejs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Speedy Car Rental Services Application runs on port 5000</a:t>
            </a:r>
          </a:p>
          <a:p>
            <a:pPr marL="285750" indent="-285750"/>
            <a:endParaRPr lang="en-US" sz="20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pPr marL="285750" indent="-285750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- Connects to </a:t>
            </a:r>
            <a:r>
              <a:rPr lang="en-US" sz="2000" dirty="0" err="1" smtClean="0">
                <a:solidFill>
                  <a:srgbClr val="E46C0A"/>
                </a:solidFill>
                <a:latin typeface="Chalkboard SE Regular"/>
                <a:cs typeface="Chalkboard SE Regular"/>
              </a:rPr>
              <a:t>E</a:t>
            </a:r>
            <a:r>
              <a:rPr lang="en-US" sz="2000" dirty="0" err="1" smtClean="0">
                <a:solidFill>
                  <a:srgbClr val="E46C0A"/>
                </a:solidFill>
                <a:latin typeface="Chalkboard SE Regular"/>
                <a:cs typeface="Chalkboard SE Regular"/>
              </a:rPr>
              <a:t>qulator</a:t>
            </a:r>
            <a:r>
              <a:rPr lang="en-US" sz="2000" dirty="0" smtClean="0">
                <a:solidFill>
                  <a:srgbClr val="E46C0A"/>
                </a:solidFill>
                <a:latin typeface="Chalkboard SE Regular"/>
                <a:cs typeface="Chalkboard SE Regular"/>
              </a:rPr>
              <a:t> server </a:t>
            </a:r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that is running on port 3000</a:t>
            </a:r>
          </a:p>
          <a:p>
            <a:pPr marL="285750" indent="-285750"/>
            <a:r>
              <a:rPr lang="en-US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  by Sending a GET request to </a:t>
            </a:r>
            <a:r>
              <a:rPr sz="2000" dirty="0" smtClean="0">
                <a:solidFill>
                  <a:schemeClr val="bg1"/>
                </a:solidFill>
                <a:latin typeface="Chalkboard SE Regular"/>
                <a:cs typeface="Chalkboard SE Regular"/>
                <a:hlinkClick r:id="rId3"/>
              </a:rPr>
              <a:t>http</a:t>
            </a:r>
            <a:r>
              <a:rPr sz="2000" dirty="0" smtClean="0">
                <a:solidFill>
                  <a:schemeClr val="bg1"/>
                </a:solidFill>
                <a:latin typeface="Chalkboard SE Regular"/>
                <a:cs typeface="Chalkboard SE Regular"/>
                <a:hlinkClick r:id="rId3"/>
              </a:rPr>
              <a:t>://192.168.1.70:3000</a:t>
            </a:r>
            <a:r>
              <a:rPr sz="2000" dirty="0" smtClean="0">
                <a:solidFill>
                  <a:schemeClr val="bg1"/>
                </a:solidFill>
                <a:latin typeface="Chalkboard SE Regular"/>
                <a:cs typeface="Chalkboard SE Regular"/>
                <a:hlinkClick r:id="rId3"/>
              </a:rPr>
              <a:t>/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  </a:t>
            </a:r>
          </a:p>
          <a:p>
            <a:pPr marL="285750" indent="-285750"/>
            <a:endParaRPr lang="en-CA" sz="20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pPr marL="285750" indent="-285750">
              <a:buFontTx/>
              <a:buChar char="-"/>
            </a:pPr>
            <a:r>
              <a:rPr lang="en-CA" sz="2000" dirty="0" smtClean="0">
                <a:solidFill>
                  <a:schemeClr val="accent6">
                    <a:lumMod val="75000"/>
                  </a:schemeClr>
                </a:solidFill>
                <a:latin typeface="Chalkboard SE Regular"/>
                <a:cs typeface="Chalkboard SE Regular"/>
              </a:rPr>
              <a:t>Equation 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is an empty string</a:t>
            </a:r>
          </a:p>
          <a:p>
            <a:pPr marL="285750" indent="-285750"/>
            <a:endParaRPr lang="en-CA" sz="20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  <a:p>
            <a:pPr marL="285750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Form allows user to pick a car type and selects different options and number of days, a default promotional code (5%) is applied.</a:t>
            </a:r>
          </a:p>
          <a:p>
            <a:pPr marL="285750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Car 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T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ypes &amp; Price: </a:t>
            </a:r>
          </a:p>
          <a:p>
            <a:pPr marL="742950" lvl="1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Economy (34.99$ per day)</a:t>
            </a:r>
          </a:p>
          <a:p>
            <a:pPr marL="742950" lvl="1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Intermediate (36.99$ per day)</a:t>
            </a:r>
          </a:p>
          <a:p>
            <a:pPr marL="742950" lvl="1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Premium (40.99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$ per day)</a:t>
            </a: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Insurance (40.50 $ per day), Collision Damage Package (6.99$ per day), GPS(24.99$ per day)</a:t>
            </a:r>
          </a:p>
          <a:p>
            <a:pPr marL="285750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Default Promotional Code 5% </a:t>
            </a:r>
          </a:p>
          <a:p>
            <a:pPr marL="285750" indent="-28575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  <a:latin typeface="Chalkboard SE Regular"/>
                <a:cs typeface="Chalkboard SE Regular"/>
              </a:rPr>
              <a:t>Default Tax &amp; Fees 8%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duster"/>
                <a:cs typeface="Chalkduster"/>
              </a:rPr>
              <a:t>B2B Car Rental Service</a:t>
            </a:r>
            <a:endParaRPr lang="en-US" sz="2800" dirty="0">
              <a:latin typeface="Chalkduster"/>
              <a:cs typeface="Chalkdust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99060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CA" sz="2000" dirty="0" smtClean="0">
                <a:solidFill>
                  <a:schemeClr val="bg1"/>
                </a:solidFill>
              </a:rPr>
              <a:t>By clicking on Estimate button </a:t>
            </a:r>
            <a:r>
              <a:rPr lang="en-CA" sz="2000" dirty="0" smtClean="0">
                <a:solidFill>
                  <a:srgbClr val="E46C0A"/>
                </a:solidFill>
              </a:rPr>
              <a:t>Equation </a:t>
            </a:r>
            <a:r>
              <a:rPr lang="en-CA" sz="2000" dirty="0" smtClean="0">
                <a:solidFill>
                  <a:schemeClr val="bg1"/>
                </a:solidFill>
              </a:rPr>
              <a:t>is created:</a:t>
            </a:r>
          </a:p>
          <a:p>
            <a:pPr marL="285750" indent="-285750"/>
            <a:endParaRPr lang="en-CA" sz="2000" dirty="0" smtClean="0">
              <a:solidFill>
                <a:schemeClr val="bg1"/>
              </a:solidFill>
            </a:endParaRPr>
          </a:p>
          <a:p>
            <a:pPr marL="285750" indent="-285750"/>
            <a:r>
              <a:rPr lang="en-CA" sz="2000" dirty="0" smtClean="0">
                <a:solidFill>
                  <a:srgbClr val="E46C0A"/>
                </a:solidFill>
              </a:rPr>
              <a:t>Formula</a:t>
            </a:r>
            <a:r>
              <a:rPr lang="en-CA" sz="2000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/>
            <a:r>
              <a:rPr lang="en-CA" sz="2000" dirty="0" err="1" smtClean="0">
                <a:solidFill>
                  <a:schemeClr val="bg1"/>
                </a:solidFill>
              </a:rPr>
              <a:t>w</a:t>
            </a:r>
            <a:r>
              <a:rPr lang="en-CA" sz="2000" dirty="0" err="1" smtClean="0">
                <a:solidFill>
                  <a:schemeClr val="bg1"/>
                </a:solidFill>
              </a:rPr>
              <a:t>ithoutPromotion</a:t>
            </a:r>
            <a:r>
              <a:rPr lang="en-CA" sz="2000" dirty="0" smtClean="0">
                <a:solidFill>
                  <a:schemeClr val="bg1"/>
                </a:solidFill>
              </a:rPr>
              <a:t>  = </a:t>
            </a:r>
            <a:r>
              <a:rPr lang="en-CA" sz="2000" dirty="0" err="1" smtClean="0">
                <a:solidFill>
                  <a:schemeClr val="bg1"/>
                </a:solidFill>
              </a:rPr>
              <a:t>numberOfDays</a:t>
            </a:r>
            <a:r>
              <a:rPr lang="en-CA" sz="2000" dirty="0" smtClean="0">
                <a:solidFill>
                  <a:schemeClr val="bg1"/>
                </a:solidFill>
              </a:rPr>
              <a:t> *( </a:t>
            </a:r>
            <a:r>
              <a:rPr lang="en-CA" sz="2000" dirty="0" err="1" smtClean="0">
                <a:solidFill>
                  <a:schemeClr val="bg1"/>
                </a:solidFill>
              </a:rPr>
              <a:t>carPrice</a:t>
            </a:r>
            <a:r>
              <a:rPr lang="en-CA" sz="2000" dirty="0" smtClean="0">
                <a:solidFill>
                  <a:schemeClr val="bg1"/>
                </a:solidFill>
              </a:rPr>
              <a:t> + insurance + </a:t>
            </a:r>
            <a:r>
              <a:rPr lang="en-CA" sz="2000" dirty="0" err="1" smtClean="0">
                <a:solidFill>
                  <a:schemeClr val="bg1"/>
                </a:solidFill>
              </a:rPr>
              <a:t>c</a:t>
            </a:r>
            <a:r>
              <a:rPr lang="en-CA" sz="2000" dirty="0" err="1" smtClean="0">
                <a:solidFill>
                  <a:schemeClr val="bg1"/>
                </a:solidFill>
              </a:rPr>
              <a:t>ollisionDamage</a:t>
            </a:r>
            <a:r>
              <a:rPr lang="en-CA" sz="2000" dirty="0" smtClean="0">
                <a:solidFill>
                  <a:schemeClr val="bg1"/>
                </a:solidFill>
              </a:rPr>
              <a:t> + GPS)</a:t>
            </a:r>
          </a:p>
          <a:p>
            <a:pPr marL="285750" indent="-285750"/>
            <a:r>
              <a:rPr lang="en-CA" sz="2000" dirty="0" err="1" smtClean="0">
                <a:solidFill>
                  <a:schemeClr val="bg1"/>
                </a:solidFill>
              </a:rPr>
              <a:t>withoutTax</a:t>
            </a:r>
            <a:r>
              <a:rPr lang="en-CA" sz="2000" dirty="0" smtClean="0">
                <a:solidFill>
                  <a:schemeClr val="bg1"/>
                </a:solidFill>
              </a:rPr>
              <a:t>= </a:t>
            </a:r>
            <a:r>
              <a:rPr lang="en-CA" sz="2000" dirty="0" err="1" smtClean="0">
                <a:solidFill>
                  <a:schemeClr val="bg1"/>
                </a:solidFill>
              </a:rPr>
              <a:t>withoutPromotion</a:t>
            </a:r>
            <a:r>
              <a:rPr lang="en-CA" sz="2000" dirty="0" smtClean="0">
                <a:solidFill>
                  <a:schemeClr val="bg1"/>
                </a:solidFill>
              </a:rPr>
              <a:t> -  (</a:t>
            </a:r>
            <a:r>
              <a:rPr lang="en-CA" sz="2000" dirty="0" err="1" smtClean="0">
                <a:solidFill>
                  <a:schemeClr val="bg1"/>
                </a:solidFill>
              </a:rPr>
              <a:t>withoutPromotion</a:t>
            </a:r>
            <a:r>
              <a:rPr lang="en-CA" sz="2000" dirty="0" smtClean="0">
                <a:solidFill>
                  <a:schemeClr val="bg1"/>
                </a:solidFill>
              </a:rPr>
              <a:t> * </a:t>
            </a:r>
            <a:r>
              <a:rPr lang="en-CA" sz="2000" dirty="0" err="1" smtClean="0">
                <a:solidFill>
                  <a:schemeClr val="bg1"/>
                </a:solidFill>
              </a:rPr>
              <a:t>defaultPromotion</a:t>
            </a:r>
            <a:r>
              <a:rPr lang="en-CA" sz="20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/>
            <a:r>
              <a:rPr lang="en-CA" sz="2000" dirty="0" smtClean="0">
                <a:solidFill>
                  <a:schemeClr val="bg1"/>
                </a:solidFill>
              </a:rPr>
              <a:t>t</a:t>
            </a:r>
            <a:r>
              <a:rPr lang="en-CA" sz="2000" dirty="0" smtClean="0">
                <a:solidFill>
                  <a:schemeClr val="bg1"/>
                </a:solidFill>
              </a:rPr>
              <a:t>otal = </a:t>
            </a:r>
            <a:r>
              <a:rPr lang="en-CA" sz="2000" dirty="0" err="1" smtClean="0">
                <a:solidFill>
                  <a:schemeClr val="bg1"/>
                </a:solidFill>
              </a:rPr>
              <a:t>withoutTax</a:t>
            </a:r>
            <a:r>
              <a:rPr lang="en-CA" sz="2000" dirty="0" smtClean="0">
                <a:solidFill>
                  <a:schemeClr val="bg1"/>
                </a:solidFill>
              </a:rPr>
              <a:t> + </a:t>
            </a:r>
            <a:r>
              <a:rPr lang="en-CA" sz="2000" dirty="0" err="1" smtClean="0">
                <a:solidFill>
                  <a:schemeClr val="bg1"/>
                </a:solidFill>
              </a:rPr>
              <a:t>withoutTax</a:t>
            </a:r>
            <a:r>
              <a:rPr lang="en-CA" sz="2000" dirty="0" smtClean="0">
                <a:solidFill>
                  <a:schemeClr val="bg1"/>
                </a:solidFill>
              </a:rPr>
              <a:t> * </a:t>
            </a:r>
            <a:r>
              <a:rPr lang="en-CA" sz="2000" dirty="0" err="1" smtClean="0">
                <a:solidFill>
                  <a:schemeClr val="bg1"/>
                </a:solidFill>
              </a:rPr>
              <a:t>defaultTax</a:t>
            </a:r>
            <a:r>
              <a:rPr lang="en-CA" sz="2000" dirty="0" smtClean="0">
                <a:solidFill>
                  <a:schemeClr val="bg1"/>
                </a:solidFill>
              </a:rPr>
              <a:t> </a:t>
            </a:r>
            <a:endParaRPr lang="en-CA" sz="2000" dirty="0" smtClean="0">
              <a:solidFill>
                <a:schemeClr val="bg1"/>
              </a:solidFill>
              <a:latin typeface="Chalkboard SE Regular"/>
              <a:cs typeface="Chalkboard SE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Screenshot 2016-06-06 17.24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20650"/>
            <a:ext cx="5880100" cy="661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Chalkduster"/>
              </a:rPr>
              <a:t>Interests</a:t>
            </a:r>
            <a:endParaRPr lang="en-US" dirty="0">
              <a:latin typeface="Chalkdust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600200"/>
            <a:ext cx="861060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Fields of Interests: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Pattern Mining, </a:t>
            </a:r>
            <a:r>
              <a:rPr lang="en-US" sz="2400" dirty="0" err="1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IoT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, UI Design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 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Hobbies:</a:t>
            </a:r>
            <a:endParaRPr lang="en-US" sz="2400" dirty="0" smtClean="0">
              <a:solidFill>
                <a:srgbClr val="FFFFFF"/>
              </a:solidFill>
              <a:latin typeface="Chalkboard SE Regular"/>
              <a:cs typeface="Chalkboard SE Regular"/>
            </a:endParaRP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Playing with new technologies (</a:t>
            </a:r>
            <a:r>
              <a:rPr lang="en-US" sz="2400" dirty="0" err="1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A</a:t>
            </a:r>
            <a:r>
              <a:rPr lang="en-US" sz="2400" dirty="0" err="1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rduino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, Oculus 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R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ift)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Learning new skills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Watching Ted talks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Reading Books esp. Biographies/WW1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	Drawing classic animation </a:t>
            </a:r>
            <a:r>
              <a:rPr lang="en-US" sz="2400" dirty="0" smtClean="0">
                <a:solidFill>
                  <a:srgbClr val="FFFFFF"/>
                </a:solidFill>
                <a:latin typeface="Chalkboard SE Regular"/>
                <a:cs typeface="Chalkboard SE Regular"/>
              </a:rPr>
              <a:t>!</a:t>
            </a:r>
            <a:endParaRPr lang="en-US" sz="2400" dirty="0" smtClean="0">
              <a:solidFill>
                <a:srgbClr val="FFFFFF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22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Screenshot 2016-06-06 17.25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112" y="0"/>
            <a:ext cx="529777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Screenshot 2016-06-06 17.27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541512"/>
          </a:xfrm>
          <a:prstGeom prst="rect">
            <a:avLst/>
          </a:prstGeom>
        </p:spPr>
      </p:pic>
      <p:pic>
        <p:nvPicPr>
          <p:cNvPr id="6" name="Picture 5" descr="Screenshot 2016-06-06 17.27.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367352"/>
            <a:ext cx="4648200" cy="549064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duster"/>
                <a:cs typeface="Chalkduster"/>
              </a:rPr>
              <a:t>Crazy Terminal</a:t>
            </a:r>
            <a:endParaRPr lang="en-US" sz="2800" dirty="0">
              <a:latin typeface="Chalkduster"/>
              <a:cs typeface="Chalkdus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8800" y="2743200"/>
            <a:ext cx="60684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>
                <a:solidFill>
                  <a:schemeClr val="bg1"/>
                </a:solidFill>
                <a:latin typeface="Chalkduster"/>
                <a:cs typeface="Chalkduster"/>
              </a:rPr>
              <a:t>Questions </a:t>
            </a:r>
            <a:r>
              <a:rPr lang="en-US" sz="4400" dirty="0" smtClean="0">
                <a:solidFill>
                  <a:schemeClr val="bg1"/>
                </a:solidFill>
                <a:latin typeface="Chalkduster"/>
                <a:cs typeface="Chalkduster"/>
              </a:rPr>
              <a:t>&amp; Demo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8400" y="381000"/>
            <a:ext cx="3428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halkduster"/>
                <a:cs typeface="Chalkduster"/>
              </a:rPr>
              <a:t>Thank You 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Photo 2014-09-2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5143500" cy="6858000"/>
          </a:xfrm>
          <a:prstGeom prst="rect">
            <a:avLst/>
          </a:prstGeom>
        </p:spPr>
      </p:pic>
      <p:pic>
        <p:nvPicPr>
          <p:cNvPr id="5" name="Picture 4" descr="Photo 2014-09-06.jpeg"/>
          <p:cNvPicPr>
            <a:picLocks noChangeAspect="1"/>
          </p:cNvPicPr>
          <p:nvPr/>
        </p:nvPicPr>
        <p:blipFill>
          <a:blip r:embed="rId4"/>
          <a:srcRect l="10000" r="6667"/>
          <a:stretch>
            <a:fillRect/>
          </a:stretch>
        </p:blipFill>
        <p:spPr>
          <a:xfrm>
            <a:off x="2209800" y="0"/>
            <a:ext cx="5715000" cy="6858000"/>
          </a:xfrm>
          <a:prstGeom prst="rect">
            <a:avLst/>
          </a:prstGeom>
        </p:spPr>
      </p:pic>
      <p:pic>
        <p:nvPicPr>
          <p:cNvPr id="7" name="Picture 6" descr="10547951_10209030795946301_372952074402689989_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8" name="Picture 7" descr="10269153_10209008136179821_321452562413457952_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Chalkduster"/>
              </a:rPr>
              <a:t>I’m Proud of:</a:t>
            </a:r>
            <a:endParaRPr lang="en-US" dirty="0">
              <a:latin typeface="Chalkdust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T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he 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first ever PPM </a:t>
            </a:r>
            <a:r>
              <a:rPr lang="en-US" sz="2800" dirty="0" err="1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Hackathon</a:t>
            </a:r>
            <a:endParaRPr lang="en-US" sz="2800" dirty="0" smtClean="0">
              <a:solidFill>
                <a:srgbClr val="CCFFCC"/>
              </a:solidFill>
              <a:latin typeface="Chalkboard SE Regular"/>
              <a:cs typeface="Chalkboard SE Regular"/>
            </a:endParaRP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905000"/>
            <a:ext cx="6400800" cy="4800600"/>
          </a:xfrm>
          <a:prstGeom prst="rect">
            <a:avLst/>
          </a:prstGeom>
        </p:spPr>
      </p:pic>
      <p:pic>
        <p:nvPicPr>
          <p:cNvPr id="7" name="Picture 6" descr="Screenshot 2015-03-28 21.05.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1200"/>
            <a:ext cx="9144000" cy="4655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981200"/>
            <a:ext cx="62230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22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16-06-06 11.58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halkduster"/>
                <a:cs typeface="Chalkduster"/>
              </a:rPr>
              <a:t>I’m Proud Of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9144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T2R : Text to Graph 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05600" y="990600"/>
            <a:ext cx="175260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705600" y="2133600"/>
            <a:ext cx="175260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Simplifying Sentences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324600" y="3352800"/>
            <a:ext cx="990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Grammar Parser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7848600" y="3352800"/>
            <a:ext cx="990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Semantic</a:t>
            </a:r>
          </a:p>
          <a:p>
            <a:pPr algn="ctr"/>
            <a:r>
              <a:rPr lang="en-US" sz="1400" dirty="0" smtClean="0"/>
              <a:t>Parser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7086600" y="4114800"/>
            <a:ext cx="990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RDF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7086600" y="5105400"/>
            <a:ext cx="990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Visualize</a:t>
            </a:r>
            <a:endParaRPr lang="en-US" sz="1400" dirty="0"/>
          </a:p>
        </p:txBody>
      </p: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rot="5400000">
            <a:off x="7048500" y="2819400"/>
            <a:ext cx="3048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11" idx="0"/>
          </p:cNvCxnSpPr>
          <p:nvPr/>
        </p:nvCxnSpPr>
        <p:spPr>
          <a:xfrm rot="16200000" flipH="1">
            <a:off x="7810500" y="2819400"/>
            <a:ext cx="3048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0" idx="2"/>
            <a:endCxn id="12" idx="1"/>
          </p:cNvCxnSpPr>
          <p:nvPr/>
        </p:nvCxnSpPr>
        <p:spPr>
          <a:xfrm rot="16200000" flipH="1">
            <a:off x="6724650" y="4057650"/>
            <a:ext cx="457200" cy="2667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1" idx="2"/>
            <a:endCxn id="12" idx="3"/>
          </p:cNvCxnSpPr>
          <p:nvPr/>
        </p:nvCxnSpPr>
        <p:spPr>
          <a:xfrm rot="5400000">
            <a:off x="7981950" y="4057650"/>
            <a:ext cx="457200" cy="2667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  <a:endCxn id="13" idx="0"/>
          </p:cNvCxnSpPr>
          <p:nvPr/>
        </p:nvCxnSpPr>
        <p:spPr>
          <a:xfrm rot="5400000">
            <a:off x="7391400" y="49149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2"/>
            <a:endCxn id="9" idx="0"/>
          </p:cNvCxnSpPr>
          <p:nvPr/>
        </p:nvCxnSpPr>
        <p:spPr>
          <a:xfrm rot="5400000">
            <a:off x="7467600" y="20193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81000" y="1600200"/>
            <a:ext cx="3156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http://t2rdemo.herokuapp.com</a:t>
            </a:r>
            <a:endParaRPr lang="en-US" dirty="0"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Free-Chalkboard-Textur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840" r="30796" b="18881"/>
          <a:stretch/>
        </p:blipFill>
        <p:spPr>
          <a:xfrm>
            <a:off x="4267200" y="2438400"/>
            <a:ext cx="4495800" cy="4419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I’m Proud Of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7620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T2R : part 2 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609600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sz="1600" dirty="0" smtClean="0"/>
              <a:t>In Singapore there is close cooperation between medical and veterinary services which </a:t>
            </a:r>
            <a:r>
              <a:rPr lang="en-US" sz="1600" b="1" dirty="0" smtClean="0"/>
              <a:t>leads</a:t>
            </a:r>
            <a:r>
              <a:rPr lang="en-US" sz="1600" dirty="0" smtClean="0"/>
              <a:t> to good surveillance of zoonotic </a:t>
            </a:r>
            <a:r>
              <a:rPr lang="en-US" sz="1600" b="1" dirty="0" smtClean="0">
                <a:solidFill>
                  <a:srgbClr val="FF0000"/>
                </a:solidFill>
              </a:rPr>
              <a:t>diseases</a:t>
            </a:r>
            <a:r>
              <a:rPr lang="en-US" sz="1600" dirty="0" smtClean="0"/>
              <a:t> .</a:t>
            </a: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685800" y="1676400"/>
            <a:ext cx="990600" cy="304800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endCxn id="8" idx="0"/>
          </p:cNvCxnSpPr>
          <p:nvPr/>
        </p:nvCxnSpPr>
        <p:spPr>
          <a:xfrm rot="10800000">
            <a:off x="1181101" y="1676400"/>
            <a:ext cx="2057403" cy="9526"/>
          </a:xfrm>
          <a:prstGeom prst="curvedConnector4">
            <a:avLst>
              <a:gd name="adj1" fmla="val 37963"/>
              <a:gd name="adj2" fmla="val 2499748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886200" y="1981200"/>
            <a:ext cx="990600" cy="304800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934200" y="1676400"/>
            <a:ext cx="838200" cy="381000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64509" y="1227950"/>
            <a:ext cx="32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in</a:t>
            </a:r>
            <a:endParaRPr lang="en-US" sz="1400" b="1" dirty="0">
              <a:solidFill>
                <a:srgbClr val="FFFF00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rot="16200000" flipH="1">
            <a:off x="5138737" y="-109535"/>
            <a:ext cx="9527" cy="3581400"/>
          </a:xfrm>
          <a:prstGeom prst="curvedConnector3">
            <a:avLst>
              <a:gd name="adj1" fmla="val -4499076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38701" y="1223577"/>
            <a:ext cx="74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between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95600" y="1676400"/>
            <a:ext cx="1143000" cy="381000"/>
          </a:xfrm>
          <a:prstGeom prst="ellipse">
            <a:avLst/>
          </a:prstGeom>
          <a:noFill/>
          <a:ln w="190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Elbow Connector 41"/>
          <p:cNvCxnSpPr/>
          <p:nvPr/>
        </p:nvCxnSpPr>
        <p:spPr>
          <a:xfrm rot="5400000">
            <a:off x="6870700" y="1670052"/>
            <a:ext cx="12700" cy="838200"/>
          </a:xfrm>
          <a:prstGeom prst="bentConnector4">
            <a:avLst>
              <a:gd name="adj1" fmla="val 2175000"/>
              <a:gd name="adj2" fmla="val 10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0800000">
            <a:off x="5334000" y="2057400"/>
            <a:ext cx="1962150" cy="304800"/>
          </a:xfrm>
          <a:prstGeom prst="bentConnector3">
            <a:avLst>
              <a:gd name="adj1" fmla="val 99999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266700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is-in  Singapore-2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Singapore-2  is  LOC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between  services-11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is  close-5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services-11  is  medical-8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services-11  is  veterinary-</a:t>
            </a:r>
            <a:r>
              <a:rPr lang="en-US" sz="1500" dirty="0" smtClean="0">
                <a:solidFill>
                  <a:srgbClr val="F2F2F2"/>
                </a:solidFill>
              </a:rPr>
              <a:t>10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surveillance-16  of  diseases-19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services-11  is  medical-8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surveillance-16  is  result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leads-to  surveillance-16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between  services-11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surveillance-16  is  good-15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 cooperation-6  is  close-5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cooperation-6  is  factor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diseases-19  is  zoonotic-18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500" dirty="0" smtClean="0">
                <a:solidFill>
                  <a:srgbClr val="F2F2F2"/>
                </a:solidFill>
              </a:rPr>
              <a:t>services-11  is  veterinary-</a:t>
            </a:r>
            <a:r>
              <a:rPr lang="en-US" sz="1500" dirty="0" smtClean="0">
                <a:solidFill>
                  <a:srgbClr val="F2F2F2"/>
                </a:solidFill>
              </a:rPr>
              <a:t>10 </a:t>
            </a:r>
            <a:endParaRPr lang="en-US" sz="1500" dirty="0" smtClean="0"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ree-Chalkboard-Textur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halkduster"/>
                <a:cs typeface="Chalkduster"/>
              </a:rPr>
              <a:t>I’m Proud Of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3716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Virtual Room Project (in progress …)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pic>
        <p:nvPicPr>
          <p:cNvPr id="7" name="Picture 6" descr="unspecified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981200"/>
            <a:ext cx="6934200" cy="4612922"/>
          </a:xfrm>
          <a:prstGeom prst="rect">
            <a:avLst/>
          </a:prstGeom>
        </p:spPr>
      </p:pic>
      <p:pic>
        <p:nvPicPr>
          <p:cNvPr id="10" name="Picture 9" descr="clearDop.j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952625"/>
            <a:ext cx="7848600" cy="490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0668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Building Blocks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124200" y="3429000"/>
            <a:ext cx="2133600" cy="13716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Equlator</a:t>
            </a:r>
            <a:endParaRPr lang="en-US" dirty="0" smtClean="0"/>
          </a:p>
          <a:p>
            <a:pPr algn="ctr"/>
            <a:r>
              <a:rPr lang="en-US" dirty="0" err="1" smtClean="0"/>
              <a:t>node.js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71600" y="1828800"/>
            <a:ext cx="1143000" cy="1371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Mobile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562600" y="1828800"/>
            <a:ext cx="2133600" cy="1371600"/>
          </a:xfrm>
          <a:prstGeom prst="round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B2B App/ Web App</a:t>
            </a:r>
            <a:endParaRPr lang="en-US" dirty="0"/>
          </a:p>
        </p:txBody>
      </p:sp>
      <p:cxnSp>
        <p:nvCxnSpPr>
          <p:cNvPr id="10" name="Shape 9"/>
          <p:cNvCxnSpPr/>
          <p:nvPr/>
        </p:nvCxnSpPr>
        <p:spPr>
          <a:xfrm>
            <a:off x="2514600" y="2514600"/>
            <a:ext cx="1295400" cy="914400"/>
          </a:xfrm>
          <a:prstGeom prst="bent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hape 11"/>
          <p:cNvCxnSpPr>
            <a:stCxn id="6" idx="1"/>
            <a:endCxn id="7" idx="2"/>
          </p:cNvCxnSpPr>
          <p:nvPr/>
        </p:nvCxnSpPr>
        <p:spPr>
          <a:xfrm rot="10800000">
            <a:off x="1943100" y="3200400"/>
            <a:ext cx="1181100" cy="9144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hape 13"/>
          <p:cNvCxnSpPr/>
          <p:nvPr/>
        </p:nvCxnSpPr>
        <p:spPr>
          <a:xfrm rot="10800000" flipV="1">
            <a:off x="4495800" y="2514600"/>
            <a:ext cx="990600" cy="914400"/>
          </a:xfrm>
          <a:prstGeom prst="bent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6" idx="3"/>
            <a:endCxn id="8" idx="2"/>
          </p:cNvCxnSpPr>
          <p:nvPr/>
        </p:nvCxnSpPr>
        <p:spPr>
          <a:xfrm flipV="1">
            <a:off x="5257800" y="3200400"/>
            <a:ext cx="1371600" cy="914400"/>
          </a:xfrm>
          <a:prstGeom prst="bent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4600" y="2133600"/>
            <a:ext cx="156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POST equation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91000" y="2133600"/>
            <a:ext cx="161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POST equation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52600" y="4191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JSON Result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34000" y="4114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JSON Result</a:t>
            </a:r>
            <a:endParaRPr lang="en-US" dirty="0"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Free-Chalkboard-Tex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295400"/>
            <a:ext cx="9144000" cy="5562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 cap="flat" cmpd="sng" algn="ctr">
            <a:solidFill>
              <a:srgbClr val="CCFF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76200" cap="flat" cmpd="sng" algn="ctr">
                <a:solidFill>
                  <a:srgbClr val="CCFFCC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F2F2F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7200" y="4800600"/>
            <a:ext cx="8153400" cy="1752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ap="flat" cmpd="sng" algn="ctr">
            <a:solidFill>
              <a:srgbClr val="CCFF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76200" cap="flat" cmpd="sng" algn="ctr">
                <a:solidFill>
                  <a:srgbClr val="CCFFCC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EBF1D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2590800"/>
            <a:ext cx="8153400" cy="14478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Craft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duster"/>
                <a:ea typeface="+mj-ea"/>
                <a:cs typeface="Chalkduster"/>
              </a:rPr>
              <a:t> Exercise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alkduster"/>
              <a:ea typeface="+mj-ea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7620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Equlator</a:t>
            </a:r>
            <a:r>
              <a:rPr lang="en-US" sz="2800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 Server Structure</a:t>
            </a:r>
          </a:p>
          <a:p>
            <a:endParaRPr lang="en-US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1600200"/>
            <a:ext cx="1524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Server.js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971800" y="1524000"/>
            <a:ext cx="1524000" cy="685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Equlator</a:t>
            </a:r>
            <a:r>
              <a:rPr lang="en-US" dirty="0" smtClean="0"/>
              <a:t> Engine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 flipV="1">
            <a:off x="1981200" y="1866900"/>
            <a:ext cx="9906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33400" y="2819400"/>
            <a:ext cx="1524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Parsing</a:t>
            </a:r>
          </a:p>
          <a:p>
            <a:pPr algn="ctr"/>
            <a:r>
              <a:rPr lang="en-US" dirty="0" smtClean="0"/>
              <a:t>Equation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971800" y="2819400"/>
            <a:ext cx="15240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1676400"/>
            <a:ext cx="89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Process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1200" y="28194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character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0" idx="3"/>
          </p:cNvCxnSpPr>
          <p:nvPr/>
        </p:nvCxnSpPr>
        <p:spPr>
          <a:xfrm>
            <a:off x="2057400" y="3124200"/>
            <a:ext cx="914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876800" y="2819400"/>
            <a:ext cx="1524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Apply postfix conversion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3" idx="3"/>
            <a:endCxn id="21" idx="1"/>
          </p:cNvCxnSpPr>
          <p:nvPr/>
        </p:nvCxnSpPr>
        <p:spPr>
          <a:xfrm>
            <a:off x="4495800" y="3086100"/>
            <a:ext cx="3810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239000" y="2819400"/>
            <a:ext cx="12954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Postfix Array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1" idx="3"/>
          </p:cNvCxnSpPr>
          <p:nvPr/>
        </p:nvCxnSpPr>
        <p:spPr>
          <a:xfrm>
            <a:off x="6400800" y="3124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2"/>
            <a:endCxn id="10" idx="2"/>
          </p:cNvCxnSpPr>
          <p:nvPr/>
        </p:nvCxnSpPr>
        <p:spPr>
          <a:xfrm rot="5400000">
            <a:off x="3467100" y="1257300"/>
            <a:ext cx="1588" cy="4343400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6400" y="3657600"/>
            <a:ext cx="384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Continue to read entire equation string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29200" y="1676400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Convert To Postfix</a:t>
            </a:r>
            <a:endParaRPr lang="en-US" dirty="0">
              <a:solidFill>
                <a:srgbClr val="CCFFCC"/>
              </a:solidFill>
              <a:latin typeface="Chalkboard SE Regular"/>
              <a:cs typeface="Chalkboard SE Regular"/>
            </a:endParaRPr>
          </a:p>
        </p:txBody>
      </p:sp>
      <p:cxnSp>
        <p:nvCxnSpPr>
          <p:cNvPr id="31" name="Straight Arrow Connector 30"/>
          <p:cNvCxnSpPr>
            <a:stCxn id="7" idx="3"/>
            <a:endCxn id="30" idx="1"/>
          </p:cNvCxnSpPr>
          <p:nvPr/>
        </p:nvCxnSpPr>
        <p:spPr>
          <a:xfrm flipV="1">
            <a:off x="4495800" y="1861066"/>
            <a:ext cx="533400" cy="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 rot="5400000">
            <a:off x="5845616" y="2219919"/>
            <a:ext cx="392671" cy="44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33400" y="5029200"/>
            <a:ext cx="15240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Iterate Postfix Array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81200" y="51816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character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057400" y="5524500"/>
            <a:ext cx="9144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971800" y="5029200"/>
            <a:ext cx="31242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Postfix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010400" y="4953000"/>
            <a:ext cx="15240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Stack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096000" y="5410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2"/>
            <a:endCxn id="37" idx="2"/>
          </p:cNvCxnSpPr>
          <p:nvPr/>
        </p:nvCxnSpPr>
        <p:spPr>
          <a:xfrm rot="5400000">
            <a:off x="2914650" y="4171950"/>
            <a:ext cx="1588" cy="3238500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447800" y="609600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Continue to the end of array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00400" y="4419600"/>
            <a:ext cx="1906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CFFCC"/>
                </a:solidFill>
                <a:latin typeface="Chalkboard SE Regular"/>
                <a:cs typeface="Chalkboard SE Regular"/>
              </a:rPr>
              <a:t>Calculate Postfix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400800" y="2743200"/>
            <a:ext cx="725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Push</a:t>
            </a:r>
            <a:r>
              <a:rPr lang="en-US" dirty="0" smtClean="0"/>
              <a:t>/</a:t>
            </a:r>
          </a:p>
          <a:p>
            <a:pPr algn="ctr"/>
            <a:r>
              <a:rPr lang="en-US" dirty="0" smtClean="0"/>
              <a:t>Pop</a:t>
            </a:r>
            <a:endParaRPr lang="en-US" dirty="0" smtClean="0"/>
          </a:p>
        </p:txBody>
      </p:sp>
      <p:sp>
        <p:nvSpPr>
          <p:cNvPr id="83" name="Rectangle 82"/>
          <p:cNvSpPr/>
          <p:nvPr/>
        </p:nvSpPr>
        <p:spPr>
          <a:xfrm>
            <a:off x="6096000" y="5105400"/>
            <a:ext cx="725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Push</a:t>
            </a:r>
            <a:r>
              <a:rPr lang="en-US" dirty="0" smtClean="0"/>
              <a:t>/</a:t>
            </a:r>
          </a:p>
          <a:p>
            <a:pPr algn="ctr"/>
            <a:r>
              <a:rPr lang="en-US" dirty="0" smtClean="0"/>
              <a:t>Pop</a:t>
            </a:r>
            <a:endParaRPr lang="en-US" dirty="0" smtClean="0"/>
          </a:p>
        </p:txBody>
      </p:sp>
      <p:cxnSp>
        <p:nvCxnSpPr>
          <p:cNvPr id="85" name="Straight Arrow Connector 84"/>
          <p:cNvCxnSpPr/>
          <p:nvPr/>
        </p:nvCxnSpPr>
        <p:spPr>
          <a:xfrm rot="16200000" flipH="1">
            <a:off x="4937047" y="4403649"/>
            <a:ext cx="609602" cy="31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1481</Words>
  <Application>Microsoft Office PowerPoint</Application>
  <PresentationFormat>On-screen Show (4:3)</PresentationFormat>
  <Paragraphs>320</Paragraphs>
  <Slides>22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Hello, Intuit !</vt:lpstr>
      <vt:lpstr>Interests</vt:lpstr>
      <vt:lpstr>Slide 3</vt:lpstr>
      <vt:lpstr>I’m Proud of:</vt:lpstr>
      <vt:lpstr>I’m Proud Of</vt:lpstr>
      <vt:lpstr>Slide 6</vt:lpstr>
      <vt:lpstr>I’m Proud Of</vt:lpstr>
      <vt:lpstr>Slide 8</vt:lpstr>
      <vt:lpstr>Slide 9</vt:lpstr>
      <vt:lpstr>Slide 10</vt:lpstr>
      <vt:lpstr>Slide 11</vt:lpstr>
      <vt:lpstr>Slide 12</vt:lpstr>
      <vt:lpstr>Slide 13</vt:lpstr>
      <vt:lpstr>Equlator WebApp Demo</vt:lpstr>
      <vt:lpstr>Mobile Calculator App</vt:lpstr>
      <vt:lpstr>Android Calculator Demo</vt:lpstr>
      <vt:lpstr>B2B Car Rental Service</vt:lpstr>
      <vt:lpstr>B2B Car Rental Service</vt:lpstr>
      <vt:lpstr>Slide 19</vt:lpstr>
      <vt:lpstr>Slide 20</vt:lpstr>
      <vt:lpstr>Crazy Terminal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www.brainybetty.com</dc:creator>
  <cp:lastModifiedBy>Kim Hszd</cp:lastModifiedBy>
  <cp:revision>62</cp:revision>
  <dcterms:created xsi:type="dcterms:W3CDTF">2016-06-06T16:29:35Z</dcterms:created>
  <dcterms:modified xsi:type="dcterms:W3CDTF">2016-06-06T23:40:39Z</dcterms:modified>
</cp:coreProperties>
</file>